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Lst>
  <p:notesMasterIdLst>
    <p:notesMasterId r:id="rId32"/>
  </p:notesMasterIdLst>
  <p:handoutMasterIdLst>
    <p:handoutMasterId r:id="rId33"/>
  </p:handoutMasterIdLst>
  <p:sldIdLst>
    <p:sldId id="365" r:id="rId3"/>
    <p:sldId id="352" r:id="rId4"/>
    <p:sldId id="370" r:id="rId5"/>
    <p:sldId id="369" r:id="rId6"/>
    <p:sldId id="360" r:id="rId7"/>
    <p:sldId id="372" r:id="rId8"/>
    <p:sldId id="385" r:id="rId9"/>
    <p:sldId id="359" r:id="rId10"/>
    <p:sldId id="366" r:id="rId11"/>
    <p:sldId id="373" r:id="rId12"/>
    <p:sldId id="374" r:id="rId13"/>
    <p:sldId id="375" r:id="rId14"/>
    <p:sldId id="383" r:id="rId15"/>
    <p:sldId id="357" r:id="rId16"/>
    <p:sldId id="428" r:id="rId17"/>
    <p:sldId id="391" r:id="rId18"/>
    <p:sldId id="429" r:id="rId19"/>
    <p:sldId id="392" r:id="rId20"/>
    <p:sldId id="393" r:id="rId21"/>
    <p:sldId id="394" r:id="rId22"/>
    <p:sldId id="390" r:id="rId23"/>
    <p:sldId id="388" r:id="rId24"/>
    <p:sldId id="377" r:id="rId25"/>
    <p:sldId id="389" r:id="rId26"/>
    <p:sldId id="382" r:id="rId27"/>
    <p:sldId id="379" r:id="rId28"/>
    <p:sldId id="378" r:id="rId29"/>
    <p:sldId id="380" r:id="rId30"/>
    <p:sldId id="381" r:id="rId31"/>
  </p:sldIdLst>
  <p:sldSz cx="12192000" cy="6858000"/>
  <p:notesSz cx="6858000" cy="9144000"/>
  <p:embeddedFontLst>
    <p:embeddedFont>
      <p:font typeface="Consolas" panose="020B0609020204030204" pitchFamily="49"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
      <p:font typeface="Calibri Light" panose="020F0302020204030204" pitchFamily="34" charset="0"/>
      <p:regular r:id="rId42"/>
      <p:italic r:id="rId43"/>
    </p:embeddedFont>
    <p:embeddedFont>
      <p:font typeface="Verdana" panose="020B0604030504040204" pitchFamily="34" charset="0"/>
      <p:regular r:id="rId44"/>
      <p:bold r:id="rId45"/>
      <p:italic r:id="rId46"/>
      <p:boldItalic r:id="rId47"/>
    </p:embeddedFont>
    <p:embeddedFont>
      <p:font typeface="Segoe UI Light" panose="020B0502040204020203" pitchFamily="34" charset="0"/>
      <p:regular r:id="rId48"/>
      <p:italic r:id="rId49"/>
    </p:embeddedFont>
    <p:embeddedFont>
      <p:font typeface="Calibri" panose="020F0502020204030204" pitchFamily="34" charset="0"/>
      <p:regular r:id="rId50"/>
      <p:bold r:id="rId51"/>
      <p:italic r:id="rId52"/>
      <p:boldItalic r:id="rId53"/>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65"/>
            <p14:sldId id="352"/>
          </p14:sldIdLst>
        </p14:section>
        <p14:section name="Getting Started" id="{93FA39F7-5EE3-4BDE-9E62-D460BC9D2555}">
          <p14:sldIdLst>
            <p14:sldId id="370"/>
            <p14:sldId id="369"/>
            <p14:sldId id="360"/>
            <p14:sldId id="372"/>
            <p14:sldId id="385"/>
            <p14:sldId id="359"/>
            <p14:sldId id="366"/>
            <p14:sldId id="373"/>
            <p14:sldId id="374"/>
            <p14:sldId id="375"/>
          </p14:sldIdLst>
        </p14:section>
        <p14:section name="Afternoon" id="{C9FEE982-7118-43F4-AF73-96DA103AD135}">
          <p14:sldIdLst>
            <p14:sldId id="383"/>
            <p14:sldId id="357"/>
          </p14:sldIdLst>
        </p14:section>
        <p14:section name="Extra &amp; Parking Lot" id="{545A28E7-B45D-4E5F-B45B-0ADD1CBD9F26}">
          <p14:sldIdLst>
            <p14:sldId id="428"/>
            <p14:sldId id="391"/>
            <p14:sldId id="429"/>
            <p14:sldId id="392"/>
            <p14:sldId id="393"/>
            <p14:sldId id="394"/>
          </p14:sldIdLst>
        </p14:section>
        <p14:section name="Wrap-up" id="{57449448-5CC9-463C-B55A-02860A004457}">
          <p14:sldIdLst>
            <p14:sldId id="390"/>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CD0"/>
    <a:srgbClr val="3399FF"/>
    <a:srgbClr val="0043C8"/>
    <a:srgbClr val="0070C0"/>
    <a:srgbClr val="7AB0F2"/>
    <a:srgbClr val="D8DEE7"/>
    <a:srgbClr val="9A57CD"/>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9" autoAdjust="0"/>
    <p:restoredTop sz="95316" autoAdjust="0"/>
  </p:normalViewPr>
  <p:slideViewPr>
    <p:cSldViewPr snapToGrid="0">
      <p:cViewPr varScale="1">
        <p:scale>
          <a:sx n="42" d="100"/>
          <a:sy n="42" d="100"/>
        </p:scale>
        <p:origin x="54" y="15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5/17/2018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5/17/2018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a:t>
            </a:r>
            <a:r>
              <a:rPr lang="en-US" sz="1000" b="1" dirty="0">
                <a:effectLst/>
                <a:latin typeface="Arial" panose="020B0604020202020204" pitchFamily="34" charset="0"/>
                <a:ea typeface="Calibri" panose="020F0502020204030204" pitchFamily="34" charset="0"/>
                <a:cs typeface="Times New Roman" panose="02020603050405020304" pitchFamily="18" charset="0"/>
              </a:rPr>
              <a:t> 105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a:t>
            </a:r>
            <a:r>
              <a:rPr lang="en-US" sz="1000" b="1" dirty="0">
                <a:effectLst/>
                <a:latin typeface="Arial" panose="020B0604020202020204" pitchFamily="34" charset="0"/>
                <a:ea typeface="Calibri" panose="020F0502020204030204" pitchFamily="34" charset="0"/>
                <a:cs typeface="Times New Roman" panose="02020603050405020304" pitchFamily="18" charset="0"/>
              </a:rPr>
              <a:t> 50 minutes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Segoe UI" panose="020B0502040204020203" pitchFamily="34" charset="0"/>
              </a:rPr>
              <a:t>After completing this module, students will be able to:</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suitable workloads for the cloud.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services and capabilities that Microsoft Azure provides.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portals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Windows PowerShell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Command-Line Interface (CLI)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Describe the primary characteristics of Azure Resource Manager.</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 Azure services to enhance management and monitoring of Azure.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ts val="1300"/>
              </a:lnSpc>
              <a:spcBef>
                <a:spcPts val="900"/>
              </a:spcBef>
              <a:spcAft>
                <a:spcPts val="300"/>
              </a:spcAft>
            </a:pPr>
            <a:r>
              <a:rPr lang="en-US" sz="1000" b="1" dirty="0">
                <a:effectLst/>
                <a:latin typeface="Arial" panose="020B0604020202020204" pitchFamily="34" charset="0"/>
                <a:ea typeface="Times New Roman" panose="02020603050405020304" pitchFamily="18" charset="0"/>
                <a:cs typeface="Segoe UI" panose="020B0502040204020203" pitchFamily="34" charset="0"/>
              </a:rPr>
              <a:t>Required materials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a:t>
            </a:r>
            <a:r>
              <a:rPr lang="en-US" sz="1000" dirty="0">
                <a:effectLst/>
                <a:latin typeface="Arial" panose="020B0604020202020204" pitchFamily="34" charset="0"/>
                <a:ea typeface="Calibri" panose="020F0502020204030204" pitchFamily="34" charset="0"/>
                <a:cs typeface="Segoe UI" panose="020B0502040204020203" pitchFamily="34" charset="0"/>
              </a:rPr>
              <a:t>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20533D_01.pptx</a:t>
            </a:r>
            <a:r>
              <a:rPr lang="en-US" sz="1000" dirty="0">
                <a:effectLst/>
                <a:latin typeface="Arial" panose="020B0604020202020204" pitchFamily="34" charset="0"/>
                <a:ea typeface="Calibri" panose="020F0502020204030204" pitchFamily="34" charset="0"/>
                <a:cs typeface="Segoe UI" panose="020B0502040204020203" pitchFamily="34" charset="0"/>
              </a:rPr>
              <a:t>.</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this module’s materials.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endParaRPr lang="en-US" sz="1000" dirty="0">
              <a:effectLst/>
              <a:latin typeface="Arial" panose="020B0604020202020204" pitchFamily="34"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as well as the concepts that each lab covers. This enables you to provide meaningful hints to students who might have issues while working in the labs. Furthermore, it will help guide your lecture to ensure that you discuss the concepts that the labs cover.</a:t>
            </a: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02876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20</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23</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24</a:t>
            </a:fld>
            <a:endParaRPr lang="en-US"/>
          </a:p>
        </p:txBody>
      </p:sp>
    </p:spTree>
    <p:extLst>
      <p:ext uri="{BB962C8B-B14F-4D97-AF65-F5344CB8AC3E}">
        <p14:creationId xmlns:p14="http://schemas.microsoft.com/office/powerpoint/2010/main" val="3666374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25</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26</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27</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28</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29</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Who is taking a vacation, sick or personal day to be with us today.  As usual, either nobody is on vacation or nobody is actively participating </a:t>
            </a:r>
            <a:r>
              <a:rPr lang="en-US" dirty="0">
                <a:sym typeface="Wingdings" panose="05000000000000000000" pitchFamily="2" charset="2"/>
              </a:rPr>
              <a:t>  I will assume the former.</a:t>
            </a:r>
            <a:endParaRPr lang="en-US" dirty="0"/>
          </a:p>
          <a:p>
            <a:endParaRPr lang="en-US" dirty="0"/>
          </a:p>
          <a:p>
            <a:r>
              <a:rPr lang="en-US" dirty="0"/>
              <a:t>What that tells me is your boss and your company want you to be here.  They want you learn what we are teaching.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BUILD:  So please, resist the urge to do email or other “stuff” while in class.</a:t>
            </a:r>
          </a:p>
          <a:p>
            <a:r>
              <a:rPr lang="en-US" dirty="0"/>
              <a:t>BUILD:  Your mind is like a parachute, it only works if it is open and fully engaged.  I know the mind wants to do more than what we are sometimes asking it to do in class.  Stay focused so you get as much as possible out of the class.  If you find your mind wandering…. Force it back into the game.</a:t>
            </a:r>
          </a:p>
          <a:p>
            <a:r>
              <a:rPr lang="en-US" dirty="0"/>
              <a:t>BUILD:  Actively Participate and be fully engaged. When we are presenting, doing labs, demo’s, whiteboarding, Q &amp; A or other activities, we need everyone to participate actively.</a:t>
            </a:r>
          </a:p>
          <a:p>
            <a:r>
              <a:rPr lang="en-US" dirty="0"/>
              <a:t>BUILD: If you do all of this you will be one of the 85% of the people that take this class and within 30 days get certified.  More importantly, you will go back to work ready to Architect Azure Solutions.</a:t>
            </a:r>
          </a:p>
        </p:txBody>
      </p:sp>
      <p:sp>
        <p:nvSpPr>
          <p:cNvPr id="4" name="Slide Number Placeholder 3"/>
          <p:cNvSpPr>
            <a:spLocks noGrp="1"/>
          </p:cNvSpPr>
          <p:nvPr>
            <p:ph type="sldNum" sz="quarter" idx="10"/>
          </p:nvPr>
        </p:nvSpPr>
        <p:spPr/>
        <p:txBody>
          <a:bodyPr/>
          <a:lstStyle/>
          <a:p>
            <a:fld id="{F0D91679-3A69-4641-964F-5E8374DF41E6}" type="slidenum">
              <a:rPr lang="en-US" smtClean="0"/>
              <a:t>3</a:t>
            </a:fld>
            <a:endParaRPr lang="en-US"/>
          </a:p>
        </p:txBody>
      </p:sp>
    </p:spTree>
    <p:extLst>
      <p:ext uri="{BB962C8B-B14F-4D97-AF65-F5344CB8AC3E}">
        <p14:creationId xmlns:p14="http://schemas.microsoft.com/office/powerpoint/2010/main" val="220194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4</a:t>
            </a:fld>
            <a:endParaRPr lang="en-US"/>
          </a:p>
        </p:txBody>
      </p:sp>
    </p:spTree>
    <p:extLst>
      <p:ext uri="{BB962C8B-B14F-4D97-AF65-F5344CB8AC3E}">
        <p14:creationId xmlns:p14="http://schemas.microsoft.com/office/powerpoint/2010/main" val="154358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7</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9</a:t>
            </a:fld>
            <a:endParaRPr lang="en-US"/>
          </a:p>
        </p:txBody>
      </p:sp>
    </p:spTree>
    <p:extLst>
      <p:ext uri="{BB962C8B-B14F-4D97-AF65-F5344CB8AC3E}">
        <p14:creationId xmlns:p14="http://schemas.microsoft.com/office/powerpoint/2010/main" val="337862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10</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11</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12</a:t>
            </a:fld>
            <a:endParaRPr lang="en-US"/>
          </a:p>
        </p:txBody>
      </p:sp>
    </p:spTree>
    <p:extLst>
      <p:ext uri="{BB962C8B-B14F-4D97-AF65-F5344CB8AC3E}">
        <p14:creationId xmlns:p14="http://schemas.microsoft.com/office/powerpoint/2010/main" val="148520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8:07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2" name="Group 1">
            <a:extLst>
              <a:ext uri="{FF2B5EF4-FFF2-40B4-BE49-F238E27FC236}">
                <a16:creationId xmlns:a16="http://schemas.microsoft.com/office/drawing/2014/main" id="{8F1C1763-D9DA-4889-BC7E-8504B5AE004B}"/>
              </a:ext>
            </a:extLst>
          </p:cNvPr>
          <p:cNvGrpSpPr/>
          <p:nvPr userDrawn="1"/>
        </p:nvGrpSpPr>
        <p:grpSpPr>
          <a:xfrm>
            <a:off x="7350981" y="470410"/>
            <a:ext cx="4575121" cy="6311663"/>
            <a:chOff x="7350981" y="470410"/>
            <a:chExt cx="4575121" cy="6311663"/>
          </a:xfrm>
        </p:grpSpPr>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83106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17.05.2018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9" r:id="rId28"/>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8" r:id="rId25"/>
    <p:sldLayoutId id="2147483749" r:id="rId26"/>
    <p:sldLayoutId id="2147483750" r:id="rId27"/>
    <p:sldLayoutId id="2147483751" r:id="rId28"/>
    <p:sldLayoutId id="2147483757"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portal.azure.com/#blade/Microsoft_Azure_Billing/FreeServicesBlade" TargetMode="External"/><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11.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notesSlide" Target="../notesSlides/notesSlide10.xml"/><Relationship Id="rId4"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notesSlide" Target="../notesSlides/notesSlide11.xml"/><Relationship Id="rId10" Type="http://schemas.openxmlformats.org/officeDocument/2006/relationships/image" Target="../media/image13.png"/><Relationship Id="rId4" Type="http://schemas.openxmlformats.org/officeDocument/2006/relationships/slideLayout" Target="../slideLayouts/slideLayout19.xml"/><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1163" y="237247"/>
            <a:ext cx="11785599" cy="1011928"/>
          </a:xfrm>
        </p:spPr>
        <p:txBody>
          <a:bodyPr/>
          <a:lstStyle/>
          <a:p>
            <a:r>
              <a:rPr lang="en-US" sz="2000" dirty="0"/>
              <a:t>Exam</a:t>
            </a:r>
            <a:r>
              <a:rPr lang="en-US" sz="3600" dirty="0"/>
              <a:t> 70-535 Architecting Microsoft Azure Solutions</a:t>
            </a:r>
            <a:br>
              <a:rPr lang="en-US" sz="3600" dirty="0"/>
            </a:br>
            <a:r>
              <a:rPr lang="en-US" sz="2400" dirty="0"/>
              <a:t>Data &amp; Cloud Skill Up Workshop - Azure Fundamentals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6576969" y="2595282"/>
            <a:ext cx="5391511" cy="3237592"/>
          </a:xfrm>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p:txBody>
      </p:sp>
      <p:sp>
        <p:nvSpPr>
          <p:cNvPr id="3" name="Subtitle 2"/>
          <p:cNvSpPr>
            <a:spLocks noGrp="1"/>
          </p:cNvSpPr>
          <p:nvPr>
            <p:ph type="body" sz="quarter" idx="10"/>
          </p:nvPr>
        </p:nvSpPr>
        <p:spPr>
          <a:xfrm>
            <a:off x="111163" y="2543908"/>
            <a:ext cx="6298026" cy="1566698"/>
          </a:xfrm>
          <a:solidFill>
            <a:schemeClr val="accent1"/>
          </a:solidFill>
        </p:spPr>
        <p:txBody>
          <a:bodyPr/>
          <a:lstStyle/>
          <a:p>
            <a:pPr>
              <a:buClr>
                <a:schemeClr val="bg1"/>
              </a:buClr>
            </a:pPr>
            <a:r>
              <a:rPr lang="en-US" sz="1400" u="sng" dirty="0">
                <a:solidFill>
                  <a:schemeClr val="tx1"/>
                </a:solidFill>
              </a:rPr>
              <a:t>Speakers</a:t>
            </a:r>
          </a:p>
          <a:p>
            <a:pPr>
              <a:buClr>
                <a:schemeClr val="bg1"/>
              </a:buClr>
            </a:pPr>
            <a:r>
              <a:rPr lang="en-US" sz="1600" b="1" dirty="0">
                <a:solidFill>
                  <a:schemeClr val="tx1"/>
                </a:solidFill>
              </a:rPr>
              <a:t>Ryan Sockalosky, Dan Stolts, Patrick El-Azem, Coach Culbertson</a:t>
            </a:r>
          </a:p>
          <a:p>
            <a:pPr>
              <a:buClr>
                <a:schemeClr val="bg1"/>
              </a:buClr>
            </a:pPr>
            <a:endParaRPr lang="en-US" sz="1400" dirty="0">
              <a:solidFill>
                <a:schemeClr val="tx1"/>
              </a:solidFill>
            </a:endParaRPr>
          </a:p>
          <a:p>
            <a:pPr>
              <a:buClr>
                <a:schemeClr val="bg1"/>
              </a:buClr>
            </a:pPr>
            <a:r>
              <a:rPr lang="en-US" sz="1400" u="sng" dirty="0">
                <a:solidFill>
                  <a:schemeClr val="tx1"/>
                </a:solidFill>
              </a:rPr>
              <a:t>Special Guests </a:t>
            </a:r>
          </a:p>
          <a:p>
            <a:pPr>
              <a:buClr>
                <a:schemeClr val="bg1"/>
              </a:buClr>
            </a:pPr>
            <a:r>
              <a:rPr lang="en-US" sz="1600" b="1" dirty="0">
                <a:solidFill>
                  <a:schemeClr val="tx1"/>
                </a:solidFill>
              </a:rPr>
              <a:t>Steve Ramsay, Carla Staeben, Ken Skvarcius, Dan Pessin</a:t>
            </a:r>
          </a:p>
          <a:p>
            <a:pPr>
              <a:buClr>
                <a:schemeClr val="bg1"/>
              </a:buClr>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a:xfrm>
            <a:off x="349252" y="5973557"/>
            <a:ext cx="11619228" cy="592285"/>
          </a:xfrm>
        </p:spPr>
        <p:txBody>
          <a:bodyPr/>
          <a:lstStyle/>
          <a:p>
            <a:pPr lvl="0"/>
            <a:r>
              <a:rPr lang="en-US" dirty="0">
                <a:solidFill>
                  <a:srgbClr val="002060"/>
                </a:solidFill>
              </a:rPr>
              <a:t>Content Home: </a:t>
            </a:r>
            <a:r>
              <a:rPr lang="en-US" sz="2000" dirty="0">
                <a:solidFill>
                  <a:srgbClr val="002060"/>
                </a:solidFill>
              </a:rPr>
              <a:t>http://github.com/guruskill/70-535</a:t>
            </a:r>
            <a:endParaRPr lang="en-US" sz="1800" dirty="0">
              <a:solidFill>
                <a:srgbClr val="002060"/>
              </a:solidFill>
            </a:endParaRPr>
          </a:p>
          <a:p>
            <a:pPr lvl="0"/>
            <a:r>
              <a:rPr lang="en-US" dirty="0">
                <a:solidFill>
                  <a:srgbClr val="002060"/>
                </a:solidFill>
              </a:rPr>
              <a:t>Program Home: https://aka.ms/certup</a:t>
            </a:r>
          </a:p>
        </p:txBody>
      </p:sp>
      <p:sp>
        <p:nvSpPr>
          <p:cNvPr id="7" name="Text Placeholder 6">
            <a:extLst>
              <a:ext uri="{FF2B5EF4-FFF2-40B4-BE49-F238E27FC236}">
                <a16:creationId xmlns:a16="http://schemas.microsoft.com/office/drawing/2014/main" id="{46172E14-869B-4D4B-9CDA-AE5631D263FF}"/>
              </a:ext>
            </a:extLst>
          </p:cNvPr>
          <p:cNvSpPr>
            <a:spLocks noGrp="1"/>
          </p:cNvSpPr>
          <p:nvPr>
            <p:ph type="body" sz="quarter" idx="12"/>
          </p:nvPr>
        </p:nvSpPr>
        <p:spPr>
          <a:xfrm>
            <a:off x="4416135" y="1276408"/>
            <a:ext cx="5839691" cy="1060211"/>
          </a:xfrm>
        </p:spPr>
        <p:txBody>
          <a:bodyPr/>
          <a:lstStyle/>
          <a:p>
            <a:pPr lvl="0" algn="r"/>
            <a:r>
              <a:rPr lang="en-US" sz="1600" b="1" dirty="0" err="1">
                <a:solidFill>
                  <a:srgbClr val="FFC000"/>
                </a:solidFill>
              </a:rPr>
              <a:t>WiFi</a:t>
            </a:r>
            <a:r>
              <a:rPr lang="en-US" sz="1600" b="1" dirty="0">
                <a:solidFill>
                  <a:srgbClr val="FFC000"/>
                </a:solidFill>
              </a:rPr>
              <a:t>:  MSFTGUEST &gt; Open Browser  </a:t>
            </a:r>
          </a:p>
          <a:p>
            <a:pPr lvl="0" algn="r"/>
            <a:r>
              <a:rPr lang="en-US" sz="1600" b="1" dirty="0">
                <a:solidFill>
                  <a:srgbClr val="FFC000"/>
                </a:solidFill>
              </a:rPr>
              <a:t>Code: </a:t>
            </a:r>
            <a:r>
              <a:rPr lang="en-US" sz="1800" b="1" dirty="0">
                <a:solidFill>
                  <a:srgbClr val="FFC000"/>
                </a:solidFill>
              </a:rPr>
              <a:t>MSEVENT359YQ</a:t>
            </a:r>
          </a:p>
          <a:p>
            <a:pPr lvl="0" algn="ctr"/>
            <a:r>
              <a:rPr lang="en-US" sz="3200" b="1" dirty="0">
                <a:solidFill>
                  <a:srgbClr val="FFC000"/>
                </a:solidFill>
              </a:rPr>
              <a:t>Laptop password: Password.1</a:t>
            </a:r>
            <a:endParaRPr lang="en-US" sz="2800" b="1" dirty="0">
              <a:solidFill>
                <a:srgbClr val="FFC000"/>
              </a:solidFill>
            </a:endParaRPr>
          </a:p>
        </p:txBody>
      </p:sp>
      <p:pic>
        <p:nvPicPr>
          <p:cNvPr id="5" name="Picture 4">
            <a:extLst>
              <a:ext uri="{FF2B5EF4-FFF2-40B4-BE49-F238E27FC236}">
                <a16:creationId xmlns:a16="http://schemas.microsoft.com/office/drawing/2014/main" id="{006052AD-D074-4632-ACD9-34E0EFC6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263" y="131774"/>
            <a:ext cx="1709737" cy="2100414"/>
          </a:xfrm>
          <a:prstGeom prst="rect">
            <a:avLst/>
          </a:prstGeom>
        </p:spPr>
      </p:pic>
      <p:graphicFrame>
        <p:nvGraphicFramePr>
          <p:cNvPr id="8" name="Table 7">
            <a:extLst>
              <a:ext uri="{FF2B5EF4-FFF2-40B4-BE49-F238E27FC236}">
                <a16:creationId xmlns:a16="http://schemas.microsoft.com/office/drawing/2014/main" id="{CA45DAF4-C176-4A9B-9BDF-ACD889169C46}"/>
              </a:ext>
            </a:extLst>
          </p:cNvPr>
          <p:cNvGraphicFramePr>
            <a:graphicFrameLocks noGrp="1"/>
          </p:cNvGraphicFramePr>
          <p:nvPr>
            <p:extLst/>
          </p:nvPr>
        </p:nvGraphicFramePr>
        <p:xfrm>
          <a:off x="689100" y="4199825"/>
          <a:ext cx="5142152" cy="1685030"/>
        </p:xfrm>
        <a:graphic>
          <a:graphicData uri="http://schemas.openxmlformats.org/drawingml/2006/table">
            <a:tbl>
              <a:tblPr firstRow="1" firstCol="1" bandRow="1">
                <a:tableStyleId>{93296810-A885-4BE3-A3E7-6D5BEEA58F35}</a:tableStyleId>
              </a:tblPr>
              <a:tblGrid>
                <a:gridCol w="955464">
                  <a:extLst>
                    <a:ext uri="{9D8B030D-6E8A-4147-A177-3AD203B41FA5}">
                      <a16:colId xmlns:a16="http://schemas.microsoft.com/office/drawing/2014/main" val="4175684789"/>
                    </a:ext>
                  </a:extLst>
                </a:gridCol>
                <a:gridCol w="2364028">
                  <a:extLst>
                    <a:ext uri="{9D8B030D-6E8A-4147-A177-3AD203B41FA5}">
                      <a16:colId xmlns:a16="http://schemas.microsoft.com/office/drawing/2014/main" val="1461180872"/>
                    </a:ext>
                  </a:extLst>
                </a:gridCol>
                <a:gridCol w="327716">
                  <a:extLst>
                    <a:ext uri="{9D8B030D-6E8A-4147-A177-3AD203B41FA5}">
                      <a16:colId xmlns:a16="http://schemas.microsoft.com/office/drawing/2014/main" val="1326502014"/>
                    </a:ext>
                  </a:extLst>
                </a:gridCol>
                <a:gridCol w="1494944">
                  <a:extLst>
                    <a:ext uri="{9D8B030D-6E8A-4147-A177-3AD203B41FA5}">
                      <a16:colId xmlns:a16="http://schemas.microsoft.com/office/drawing/2014/main" val="92711663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gridSpan="2">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hMerge="1">
                  <a:txBody>
                    <a:bodyPr/>
                    <a:lstStyle/>
                    <a:p>
                      <a:pPr marL="0" marR="0" algn="ctr">
                        <a:lnSpc>
                          <a:spcPct val="107000"/>
                        </a:lnSpc>
                        <a:spcBef>
                          <a:spcPts val="0"/>
                        </a:spcBef>
                        <a:spcAft>
                          <a:spcPts val="0"/>
                        </a:spcAft>
                      </a:pP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tc hMerge="1">
                  <a:txBody>
                    <a:bodyPr/>
                    <a:lstStyle/>
                    <a:p>
                      <a:pPr marL="0" marR="0" algn="ctr">
                        <a:lnSpc>
                          <a:spcPct val="107000"/>
                        </a:lnSpc>
                        <a:spcBef>
                          <a:spcPts val="0"/>
                        </a:spcBef>
                        <a:spcAft>
                          <a:spcPts val="0"/>
                        </a:spcAft>
                      </a:pP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hMerge="1">
                  <a:txBody>
                    <a:bodyPr/>
                    <a:lstStyle/>
                    <a:p>
                      <a:pPr marL="0" marR="0">
                        <a:lnSpc>
                          <a:spcPct val="107000"/>
                        </a:lnSpc>
                        <a:spcBef>
                          <a:spcPts val="0"/>
                        </a:spcBef>
                        <a:spcAft>
                          <a:spcPts val="0"/>
                        </a:spcAft>
                      </a:pPr>
                      <a:r>
                        <a:rPr lang="en-US" sz="1200" kern="1200">
                          <a:effectLst/>
                        </a:rPr>
                        <a:t>Ryan Sockalosky</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gridSpan="2">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hMerge="1">
                  <a:txBody>
                    <a:bodyPr/>
                    <a:lstStyle/>
                    <a:p>
                      <a:pPr marL="0" marR="0">
                        <a:lnSpc>
                          <a:spcPct val="107000"/>
                        </a:lnSpc>
                        <a:spcBef>
                          <a:spcPts val="0"/>
                        </a:spcBef>
                        <a:spcAft>
                          <a:spcPts val="0"/>
                        </a:spcAft>
                      </a:pPr>
                      <a:r>
                        <a:rPr lang="en-US" sz="1200" kern="1200">
                          <a:effectLst/>
                        </a:rPr>
                        <a:t>Dan Stolts</a:t>
                      </a:r>
                      <a:endParaRPr lang="en-US" sz="1200" kern="1200" dirty="0">
                        <a:solidFill>
                          <a:schemeClr val="dk1"/>
                        </a:solidFill>
                        <a:effectLst/>
                        <a:latin typeface="Calibri" panose="020F0502020204030204"/>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Calibri" panose="020F0502020204030204"/>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hMerge="1">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tc hMerge="1">
                  <a:txBody>
                    <a:bodyPr/>
                    <a:lstStyle/>
                    <a:p>
                      <a:pPr marL="0" marR="0" algn="ctr" defTabSz="914400" rtl="0" eaLnBrk="1" latinLnBrk="0" hangingPunct="1">
                        <a:lnSpc>
                          <a:spcPct val="107000"/>
                        </a:lnSpc>
                        <a:spcBef>
                          <a:spcPts val="0"/>
                        </a:spcBef>
                        <a:spcAft>
                          <a:spcPts val="0"/>
                        </a:spcAft>
                      </a:pPr>
                      <a:endParaRPr lang="en-US" sz="1200" kern="1200" dirty="0">
                        <a:solidFill>
                          <a:schemeClr val="dk1"/>
                        </a:solidFill>
                        <a:effectLst/>
                        <a:latin typeface="+mn-lt"/>
                        <a:ea typeface="+mn-ea"/>
                        <a:cs typeface="+mn-cs"/>
                      </a:endParaRPr>
                    </a:p>
                  </a:txBody>
                  <a:tcPr marL="73025" marR="73025" marT="18415" marB="18415">
                    <a:solidFill>
                      <a:srgbClr val="FFC000"/>
                    </a:solidFill>
                  </a:tcPr>
                </a:tc>
                <a:extLst>
                  <a:ext uri="{0D108BD9-81ED-4DB2-BD59-A6C34878D82A}">
                    <a16:rowId xmlns:a16="http://schemas.microsoft.com/office/drawing/2014/main" val="180956455"/>
                  </a:ext>
                </a:extLst>
              </a:tr>
            </a:tbl>
          </a:graphicData>
        </a:graphic>
      </p:graphicFrame>
      <p:sp>
        <p:nvSpPr>
          <p:cNvPr id="9" name="Flowchart: Document 8">
            <a:extLst>
              <a:ext uri="{FF2B5EF4-FFF2-40B4-BE49-F238E27FC236}">
                <a16:creationId xmlns:a16="http://schemas.microsoft.com/office/drawing/2014/main" id="{FF9FFA3D-2C74-4D79-8FCF-B541AE9FED97}"/>
              </a:ext>
            </a:extLst>
          </p:cNvPr>
          <p:cNvSpPr/>
          <p:nvPr/>
        </p:nvSpPr>
        <p:spPr bwMode="auto">
          <a:xfrm>
            <a:off x="111163" y="1249175"/>
            <a:ext cx="2906829" cy="983013"/>
          </a:xfrm>
          <a:prstGeom prst="flowChartDocumen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Welcome</a:t>
            </a:r>
          </a:p>
          <a:p>
            <a:pPr marL="0" marR="0" indent="0" algn="ctr" defTabSz="914400" rtl="0" eaLnBrk="0" fontAlgn="base" latinLnBrk="0" hangingPunct="0">
              <a:lnSpc>
                <a:spcPct val="100000"/>
              </a:lnSpc>
              <a:spcBef>
                <a:spcPct val="0"/>
              </a:spcBef>
              <a:spcAft>
                <a:spcPct val="0"/>
              </a:spcAft>
              <a:buClrTx/>
              <a:buSzTx/>
              <a:buFontTx/>
              <a:buNone/>
              <a:tabLst/>
            </a:pPr>
            <a:r>
              <a:rPr lang="en-US"/>
              <a:t>To Burlington</a:t>
            </a:r>
            <a:r>
              <a:rPr kumimoji="0" lang="en-US" sz="1800" b="1" i="0" u="none" strike="noStrike" cap="none" normalizeH="0" baseline="0">
                <a:ln>
                  <a:noFill/>
                </a:ln>
                <a:solidFill>
                  <a:schemeClr val="tx1"/>
                </a:solidFill>
                <a:effectLst/>
                <a:latin typeface="Verdana" pitchFamily="34" charset="0"/>
              </a:rPr>
              <a:t> </a:t>
            </a:r>
            <a:endParaRPr kumimoji="0" lang="en-US" sz="1800" b="1" i="0" u="none" strike="noStrike" cap="none" normalizeH="0" baseline="0" dirty="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381AB869-4BFD-467E-96B0-91FA9DD8846F}"/>
              </a:ext>
            </a:extLst>
          </p:cNvPr>
          <p:cNvSpPr/>
          <p:nvPr/>
        </p:nvSpPr>
        <p:spPr>
          <a:xfrm>
            <a:off x="-5085" y="2232188"/>
            <a:ext cx="1494320" cy="369332"/>
          </a:xfrm>
          <a:prstGeom prst="rect">
            <a:avLst/>
          </a:prstGeom>
        </p:spPr>
        <p:txBody>
          <a:bodyPr wrap="none">
            <a:spAutoFit/>
          </a:bodyPr>
          <a:lstStyle/>
          <a:p>
            <a:pPr>
              <a:buClr>
                <a:schemeClr val="bg1"/>
              </a:buClr>
            </a:pPr>
            <a:r>
              <a:rPr lang="en-US" dirty="0"/>
              <a:t>The Crew:</a:t>
            </a:r>
          </a:p>
        </p:txBody>
      </p:sp>
      <p:sp>
        <p:nvSpPr>
          <p:cNvPr id="11" name="Rectangle 10">
            <a:extLst>
              <a:ext uri="{FF2B5EF4-FFF2-40B4-BE49-F238E27FC236}">
                <a16:creationId xmlns:a16="http://schemas.microsoft.com/office/drawing/2014/main" id="{D6EE90F2-0AF1-4D05-B0F5-C96429EB1C1A}"/>
              </a:ext>
            </a:extLst>
          </p:cNvPr>
          <p:cNvSpPr/>
          <p:nvPr/>
        </p:nvSpPr>
        <p:spPr>
          <a:xfrm>
            <a:off x="5754849" y="5946533"/>
            <a:ext cx="6213631" cy="646331"/>
          </a:xfrm>
          <a:prstGeom prst="rect">
            <a:avLst/>
          </a:prstGeom>
        </p:spPr>
        <p:txBody>
          <a:bodyPr wrap="square">
            <a:spAutoFit/>
          </a:bodyPr>
          <a:lstStyle/>
          <a:p>
            <a:r>
              <a:rPr lang="en-US" dirty="0"/>
              <a:t>Slides: …/Presentations/2018-05-14-Boston/ </a:t>
            </a:r>
            <a:br>
              <a:rPr lang="en-US" dirty="0"/>
            </a:br>
            <a:r>
              <a:rPr lang="en-US" dirty="0"/>
              <a:t>Labs: …/Labs/ </a:t>
            </a:r>
          </a:p>
        </p:txBody>
      </p:sp>
      <p:grpSp>
        <p:nvGrpSpPr>
          <p:cNvPr id="10" name="Group 9">
            <a:extLst>
              <a:ext uri="{FF2B5EF4-FFF2-40B4-BE49-F238E27FC236}">
                <a16:creationId xmlns:a16="http://schemas.microsoft.com/office/drawing/2014/main" id="{33D7655F-402E-47DA-BC50-472F94590BD1}"/>
              </a:ext>
            </a:extLst>
          </p:cNvPr>
          <p:cNvGrpSpPr/>
          <p:nvPr/>
        </p:nvGrpSpPr>
        <p:grpSpPr>
          <a:xfrm>
            <a:off x="10450040" y="5395581"/>
            <a:ext cx="1573618" cy="550952"/>
            <a:chOff x="7133866" y="1249175"/>
            <a:chExt cx="2824513" cy="1038979"/>
          </a:xfrm>
        </p:grpSpPr>
        <p:sp>
          <p:nvSpPr>
            <p:cNvPr id="6" name="Rectangle 5">
              <a:extLst>
                <a:ext uri="{FF2B5EF4-FFF2-40B4-BE49-F238E27FC236}">
                  <a16:creationId xmlns:a16="http://schemas.microsoft.com/office/drawing/2014/main" id="{56A8C8A6-C303-47E3-81C3-58744D2675DC}"/>
                </a:ext>
              </a:extLst>
            </p:cNvPr>
            <p:cNvSpPr/>
            <p:nvPr/>
          </p:nvSpPr>
          <p:spPr bwMode="auto">
            <a:xfrm>
              <a:off x="7240772" y="1402739"/>
              <a:ext cx="2604977" cy="801466"/>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9EC63A0C-22E6-40CB-80A3-EE59249A3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866" y="1249175"/>
              <a:ext cx="2824513" cy="1038979"/>
            </a:xfrm>
            <a:prstGeom prst="rect">
              <a:avLst/>
            </a:prstGeom>
          </p:spPr>
        </p:pic>
      </p:grpSp>
      <p:sp>
        <p:nvSpPr>
          <p:cNvPr id="13" name="TextBox 12">
            <a:extLst>
              <a:ext uri="{FF2B5EF4-FFF2-40B4-BE49-F238E27FC236}">
                <a16:creationId xmlns:a16="http://schemas.microsoft.com/office/drawing/2014/main" id="{DB258D33-3612-4426-BE7B-80023F3FE7DA}"/>
              </a:ext>
            </a:extLst>
          </p:cNvPr>
          <p:cNvSpPr txBox="1"/>
          <p:nvPr/>
        </p:nvSpPr>
        <p:spPr>
          <a:xfrm>
            <a:off x="3134240" y="1379867"/>
            <a:ext cx="2899063" cy="369332"/>
          </a:xfrm>
          <a:prstGeom prst="rect">
            <a:avLst/>
          </a:prstGeom>
          <a:noFill/>
        </p:spPr>
        <p:txBody>
          <a:bodyPr wrap="square" rtlCol="0">
            <a:spAutoFit/>
          </a:bodyPr>
          <a:lstStyle/>
          <a:p>
            <a:r>
              <a:rPr lang="en-US" dirty="0"/>
              <a:t>-size “Standard_D1”</a:t>
            </a:r>
          </a:p>
        </p:txBody>
      </p:sp>
    </p:spTree>
    <p:extLst>
      <p:ext uri="{BB962C8B-B14F-4D97-AF65-F5344CB8AC3E}">
        <p14:creationId xmlns:p14="http://schemas.microsoft.com/office/powerpoint/2010/main" val="395545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27E47B-2B98-46BE-80D1-A17CDF7A4867}"/>
              </a:ext>
            </a:extLst>
          </p:cNvPr>
          <p:cNvSpPr>
            <a:spLocks noGrp="1"/>
          </p:cNvSpPr>
          <p:nvPr>
            <p:ph type="body" sz="quarter" idx="10"/>
          </p:nvPr>
        </p:nvSpPr>
        <p:spPr/>
        <p:txBody>
          <a:bodyPr/>
          <a:lstStyle/>
          <a:p>
            <a:r>
              <a:rPr lang="en-US" dirty="0">
                <a:latin typeface="+mj-lt"/>
              </a:rPr>
              <a:t>Do not present the following slides in the opening.  They are for later in the event.</a:t>
            </a:r>
          </a:p>
        </p:txBody>
      </p:sp>
      <p:sp>
        <p:nvSpPr>
          <p:cNvPr id="10" name="Text Placeholder 9">
            <a:extLst>
              <a:ext uri="{FF2B5EF4-FFF2-40B4-BE49-F238E27FC236}">
                <a16:creationId xmlns:a16="http://schemas.microsoft.com/office/drawing/2014/main" id="{0F3E69F5-8345-4298-BBB6-8B881B030627}"/>
              </a:ext>
            </a:extLst>
          </p:cNvPr>
          <p:cNvSpPr>
            <a:spLocks noGrp="1"/>
          </p:cNvSpPr>
          <p:nvPr>
            <p:ph type="body" sz="quarter" idx="11"/>
          </p:nvPr>
        </p:nvSpPr>
        <p:spPr/>
        <p:txBody>
          <a:bodyPr/>
          <a:lstStyle/>
          <a:p>
            <a:endParaRPr lang="en-US">
              <a:latin typeface="+mj-lt"/>
            </a:endParaRPr>
          </a:p>
        </p:txBody>
      </p:sp>
      <p:sp>
        <p:nvSpPr>
          <p:cNvPr id="8" name="Title 7">
            <a:extLst>
              <a:ext uri="{FF2B5EF4-FFF2-40B4-BE49-F238E27FC236}">
                <a16:creationId xmlns:a16="http://schemas.microsoft.com/office/drawing/2014/main" id="{3692DFB4-6EB4-40F8-8C54-7AA5E6D01A1A}"/>
              </a:ext>
            </a:extLst>
          </p:cNvPr>
          <p:cNvSpPr>
            <a:spLocks noGrp="1"/>
          </p:cNvSpPr>
          <p:nvPr>
            <p:ph type="title"/>
          </p:nvPr>
        </p:nvSpPr>
        <p:spPr/>
        <p:txBody>
          <a:bodyPr/>
          <a:lstStyle/>
          <a:p>
            <a:r>
              <a:rPr lang="en-US" dirty="0">
                <a:latin typeface="+mj-lt"/>
              </a:rPr>
              <a:t>Following slides are NOT for the morning.  They are Making it real</a:t>
            </a:r>
          </a:p>
        </p:txBody>
      </p:sp>
    </p:spTree>
    <p:extLst>
      <p:ext uri="{BB962C8B-B14F-4D97-AF65-F5344CB8AC3E}">
        <p14:creationId xmlns:p14="http://schemas.microsoft.com/office/powerpoint/2010/main" val="3365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p:txBody>
          <a:bodyPr/>
          <a:lstStyle/>
          <a:p>
            <a:r>
              <a:rPr lang="en-US" sz="4000" dirty="0"/>
              <a:t>Program Roadmap</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p:txBody>
          <a:bodyPr/>
          <a:lstStyle/>
          <a:p>
            <a:r>
              <a:rPr lang="en-US" dirty="0"/>
              <a:t>So Far…</a:t>
            </a:r>
          </a:p>
        </p:txBody>
      </p:sp>
      <p:sp>
        <p:nvSpPr>
          <p:cNvPr id="6" name="Content Placeholder 5">
            <a:extLst>
              <a:ext uri="{FF2B5EF4-FFF2-40B4-BE49-F238E27FC236}">
                <a16:creationId xmlns:a16="http://schemas.microsoft.com/office/drawing/2014/main" id="{12DF21E5-1F68-4522-9624-1AEA122B76E2}"/>
              </a:ext>
            </a:extLst>
          </p:cNvPr>
          <p:cNvSpPr>
            <a:spLocks noGrp="1"/>
          </p:cNvSpPr>
          <p:nvPr>
            <p:ph sz="half" idx="2"/>
          </p:nvPr>
        </p:nvSpPr>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pPr lvl="1"/>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3"/>
          </p:nvPr>
        </p:nvSpPr>
        <p:spPr/>
        <p:txBody>
          <a:bodyPr/>
          <a:lstStyle/>
          <a:p>
            <a:r>
              <a:rPr lang="en-US" dirty="0"/>
              <a:t>Next Fiscal Year Starting July 2018</a:t>
            </a:r>
          </a:p>
        </p:txBody>
      </p:sp>
      <p:sp>
        <p:nvSpPr>
          <p:cNvPr id="8" name="Content Placeholder 7">
            <a:extLst>
              <a:ext uri="{FF2B5EF4-FFF2-40B4-BE49-F238E27FC236}">
                <a16:creationId xmlns:a16="http://schemas.microsoft.com/office/drawing/2014/main" id="{C402B894-A126-43CD-9C54-B09885D50664}"/>
              </a:ext>
            </a:extLst>
          </p:cNvPr>
          <p:cNvSpPr>
            <a:spLocks noGrp="1"/>
          </p:cNvSpPr>
          <p:nvPr>
            <p:ph sz="quarter" idx="4"/>
          </p:nvPr>
        </p:nvSpPr>
        <p:spPr/>
        <p:txBody>
          <a:bodyPr/>
          <a:lstStyle/>
          <a:p>
            <a:r>
              <a:rPr lang="en-US" dirty="0"/>
              <a:t>Certification Training</a:t>
            </a:r>
          </a:p>
          <a:p>
            <a:pPr lvl="1"/>
            <a:r>
              <a:rPr lang="en-US" dirty="0"/>
              <a:t>70-458 DevOps on Azure</a:t>
            </a:r>
          </a:p>
          <a:p>
            <a:pPr lvl="1"/>
            <a:r>
              <a:rPr lang="en-US" dirty="0"/>
              <a:t>70-532 Developing Azure Solutions</a:t>
            </a:r>
          </a:p>
          <a:p>
            <a:r>
              <a:rPr lang="en-US" dirty="0"/>
              <a:t>Create Deep Learning path for all technologies</a:t>
            </a:r>
          </a:p>
          <a:p>
            <a:pPr lvl="1"/>
            <a:r>
              <a:rPr lang="en-US" dirty="0"/>
              <a:t>DevOps</a:t>
            </a:r>
          </a:p>
          <a:p>
            <a:pPr lvl="1"/>
            <a:r>
              <a:rPr lang="en-US" dirty="0"/>
              <a:t>IoT</a:t>
            </a:r>
          </a:p>
          <a:p>
            <a:pPr lvl="1"/>
            <a:r>
              <a:rPr lang="en-US" dirty="0"/>
              <a:t>Analytics</a:t>
            </a:r>
          </a:p>
          <a:p>
            <a:pPr lvl="1"/>
            <a:r>
              <a:rPr lang="en-US" dirty="0"/>
              <a:t>Machine Learning</a:t>
            </a:r>
          </a:p>
          <a:p>
            <a:pPr lvl="1"/>
            <a:r>
              <a:rPr lang="en-US" dirty="0" err="1"/>
              <a:t>CosmosDB</a:t>
            </a:r>
            <a:endParaRPr lang="en-US" dirty="0"/>
          </a:p>
        </p:txBody>
      </p:sp>
      <p:sp>
        <p:nvSpPr>
          <p:cNvPr id="9" name="Text Placeholder 8">
            <a:extLst>
              <a:ext uri="{FF2B5EF4-FFF2-40B4-BE49-F238E27FC236}">
                <a16:creationId xmlns:a16="http://schemas.microsoft.com/office/drawing/2014/main" id="{D192705C-8289-4D13-8782-8DDF87E325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762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E01-41A1-40BF-9E87-744EEBF9845D}"/>
              </a:ext>
            </a:extLst>
          </p:cNvPr>
          <p:cNvSpPr>
            <a:spLocks noGrp="1"/>
          </p:cNvSpPr>
          <p:nvPr>
            <p:ph type="title"/>
          </p:nvPr>
        </p:nvSpPr>
        <p:spPr/>
        <p:txBody>
          <a:bodyPr/>
          <a:lstStyle/>
          <a:p>
            <a:r>
              <a:rPr lang="en-US" dirty="0"/>
              <a:t>Parking Lot  Speaker Panel</a:t>
            </a:r>
          </a:p>
        </p:txBody>
      </p:sp>
      <p:sp>
        <p:nvSpPr>
          <p:cNvPr id="4" name="Content Placeholder 3">
            <a:extLst>
              <a:ext uri="{FF2B5EF4-FFF2-40B4-BE49-F238E27FC236}">
                <a16:creationId xmlns:a16="http://schemas.microsoft.com/office/drawing/2014/main" id="{C6F827A9-8281-4C20-986B-48C8E91A87F1}"/>
              </a:ext>
            </a:extLst>
          </p:cNvPr>
          <p:cNvSpPr>
            <a:spLocks noGrp="1"/>
          </p:cNvSpPr>
          <p:nvPr>
            <p:ph idx="1"/>
          </p:nvPr>
        </p:nvSpPr>
        <p:spPr/>
        <p:txBody>
          <a:bodyPr/>
          <a:lstStyle/>
          <a:p>
            <a:r>
              <a:rPr lang="en-US" sz="2400" dirty="0"/>
              <a:t>User Experience Latency</a:t>
            </a:r>
          </a:p>
          <a:p>
            <a:r>
              <a:rPr lang="en-US" sz="2400" dirty="0"/>
              <a:t>Ingress and egress (latency and cost)</a:t>
            </a:r>
          </a:p>
          <a:p>
            <a:r>
              <a:rPr lang="en-US" sz="2400" dirty="0"/>
              <a:t>Hybrid Workloads</a:t>
            </a:r>
          </a:p>
          <a:p>
            <a:r>
              <a:rPr lang="en-US" sz="2400" dirty="0"/>
              <a:t>Automated Testing</a:t>
            </a:r>
          </a:p>
          <a:p>
            <a:r>
              <a:rPr lang="en-US" sz="2400" dirty="0"/>
              <a:t>Containers</a:t>
            </a:r>
          </a:p>
          <a:p>
            <a:r>
              <a:rPr lang="en-US" sz="2400" dirty="0"/>
              <a:t>Securing IaaS</a:t>
            </a:r>
          </a:p>
          <a:p>
            <a:r>
              <a:rPr lang="en-US" sz="2400" dirty="0"/>
              <a:t>Network Routing and Traffic Manager</a:t>
            </a:r>
          </a:p>
          <a:p>
            <a:r>
              <a:rPr lang="en-US" sz="2400" dirty="0"/>
              <a:t>SaaS Costs and Elastic Limits</a:t>
            </a:r>
          </a:p>
          <a:p>
            <a:r>
              <a:rPr lang="en-US" sz="2400" dirty="0"/>
              <a:t>Service Limits and Quota’s</a:t>
            </a:r>
          </a:p>
          <a:p>
            <a:r>
              <a:rPr lang="en-US" sz="2400" dirty="0"/>
              <a:t>Azure Batch?  More info needed</a:t>
            </a:r>
          </a:p>
          <a:p>
            <a:r>
              <a:rPr lang="en-US" sz="2400" dirty="0"/>
              <a:t>Moving real workloads to Azure (IIS, ASP, Java, Database)</a:t>
            </a:r>
          </a:p>
          <a:p>
            <a:r>
              <a:rPr lang="en-US" sz="2400" dirty="0"/>
              <a:t>Web App: turn off anonymous access at root </a:t>
            </a:r>
            <a:r>
              <a:rPr lang="en-US" sz="2400" dirty="0" err="1"/>
              <a:t>url</a:t>
            </a:r>
            <a:r>
              <a:rPr lang="en-US" sz="2400" dirty="0"/>
              <a:t> but allow at virtual app level</a:t>
            </a:r>
          </a:p>
        </p:txBody>
      </p:sp>
      <p:sp>
        <p:nvSpPr>
          <p:cNvPr id="5" name="Text Placeholder 4">
            <a:extLst>
              <a:ext uri="{FF2B5EF4-FFF2-40B4-BE49-F238E27FC236}">
                <a16:creationId xmlns:a16="http://schemas.microsoft.com/office/drawing/2014/main" id="{843B0A2D-3726-46C3-A05B-40E45EAB9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28046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1732-B3C9-40DA-A3C3-CAC2A7FFEE71}"/>
              </a:ext>
            </a:extLst>
          </p:cNvPr>
          <p:cNvSpPr>
            <a:spLocks noGrp="1"/>
          </p:cNvSpPr>
          <p:nvPr>
            <p:ph type="title"/>
          </p:nvPr>
        </p:nvSpPr>
        <p:spPr/>
        <p:txBody>
          <a:bodyPr/>
          <a:lstStyle/>
          <a:p>
            <a:r>
              <a:rPr lang="en-US" dirty="0"/>
              <a:t>Always Free Services</a:t>
            </a:r>
          </a:p>
        </p:txBody>
      </p:sp>
      <p:sp>
        <p:nvSpPr>
          <p:cNvPr id="3" name="Text Placeholder 2">
            <a:extLst>
              <a:ext uri="{FF2B5EF4-FFF2-40B4-BE49-F238E27FC236}">
                <a16:creationId xmlns:a16="http://schemas.microsoft.com/office/drawing/2014/main" id="{C713A300-13F0-40C9-842F-4CF96463FBE4}"/>
              </a:ext>
            </a:extLst>
          </p:cNvPr>
          <p:cNvSpPr>
            <a:spLocks noGrp="1"/>
          </p:cNvSpPr>
          <p:nvPr>
            <p:ph type="body" sz="quarter" idx="10"/>
          </p:nvPr>
        </p:nvSpPr>
        <p:spPr/>
        <p:txBody>
          <a:bodyPr/>
          <a:lstStyle/>
          <a:p>
            <a:endParaRPr lang="en-US" dirty="0"/>
          </a:p>
        </p:txBody>
      </p:sp>
      <p:pic>
        <p:nvPicPr>
          <p:cNvPr id="1026" name="Picture 2" descr="C:\Users\DSTOLT~1.NOR\AppData\Local\Temp\SNAGHTML17bee776.PNG">
            <a:extLst>
              <a:ext uri="{FF2B5EF4-FFF2-40B4-BE49-F238E27FC236}">
                <a16:creationId xmlns:a16="http://schemas.microsoft.com/office/drawing/2014/main" id="{A8118E4E-538E-4BC1-84D8-EE87AC66A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256" y="0"/>
            <a:ext cx="5591744" cy="77448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0618CA-A862-4FEC-829F-0E4731525BCB}"/>
              </a:ext>
            </a:extLst>
          </p:cNvPr>
          <p:cNvSpPr/>
          <p:nvPr/>
        </p:nvSpPr>
        <p:spPr>
          <a:xfrm>
            <a:off x="187571" y="1886635"/>
            <a:ext cx="6096000" cy="646331"/>
          </a:xfrm>
          <a:prstGeom prst="rect">
            <a:avLst/>
          </a:prstGeom>
        </p:spPr>
        <p:txBody>
          <a:bodyPr>
            <a:spAutoFit/>
          </a:bodyPr>
          <a:lstStyle/>
          <a:p>
            <a:r>
              <a:rPr lang="en-US" dirty="0">
                <a:hlinkClick r:id="rId3"/>
              </a:rPr>
              <a:t>https://portal.azure.com/#blade/Microsoft_Azure_Billing/FreeServicesBlade</a:t>
            </a:r>
            <a:r>
              <a:rPr lang="en-US" dirty="0"/>
              <a:t> </a:t>
            </a:r>
          </a:p>
        </p:txBody>
      </p:sp>
    </p:spTree>
    <p:extLst>
      <p:ext uri="{BB962C8B-B14F-4D97-AF65-F5344CB8AC3E}">
        <p14:creationId xmlns:p14="http://schemas.microsoft.com/office/powerpoint/2010/main" val="4180403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ADC221-A4FA-4258-96B7-E7E7289ACA80}"/>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Tree>
    <p:extLst>
      <p:ext uri="{BB962C8B-B14F-4D97-AF65-F5344CB8AC3E}">
        <p14:creationId xmlns:p14="http://schemas.microsoft.com/office/powerpoint/2010/main" val="159373317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
        <p:nvSpPr>
          <p:cNvPr id="2" name="Text Placeholder 1">
            <a:extLst>
              <a:ext uri="{FF2B5EF4-FFF2-40B4-BE49-F238E27FC236}">
                <a16:creationId xmlns:a16="http://schemas.microsoft.com/office/drawing/2014/main" id="{DD9C27CE-C340-4CF9-9098-5774AE01AB1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1605579118"/>
              </p:ext>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594160"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3948977511"/>
              </p:ext>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039809"/>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142225"/>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
        <p:nvSpPr>
          <p:cNvPr id="3" name="Text Placeholder 2">
            <a:extLst>
              <a:ext uri="{FF2B5EF4-FFF2-40B4-BE49-F238E27FC236}">
                <a16:creationId xmlns:a16="http://schemas.microsoft.com/office/drawing/2014/main" id="{817DA753-00F7-469E-A1D7-40A747368D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dirty="0"/>
              <a:t>Please email dstolts@microsoft.com</a:t>
            </a:r>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https://tinyurl.com/514MA18</a:t>
            </a:r>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175901" y="1640812"/>
            <a:ext cx="10014402" cy="1761607"/>
          </a:xfrm>
        </p:spPr>
        <p:txBody>
          <a:bodyPr/>
          <a:lstStyle/>
          <a:p>
            <a:r>
              <a:rPr lang="en-US" sz="4400" dirty="0"/>
              <a:t>Who is taking a vacation, sick or personal day to be with us today?</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173610" y="608547"/>
            <a:ext cx="9860610" cy="1801436"/>
          </a:xfrm>
        </p:spPr>
        <p:txBody>
          <a:bodyPr>
            <a:normAutofit/>
          </a:bodyPr>
          <a:lstStyle/>
          <a:p>
            <a:r>
              <a:rPr lang="en-US" dirty="0"/>
              <a:t>Show of Hands…</a:t>
            </a:r>
          </a:p>
        </p:txBody>
      </p:sp>
      <p:sp>
        <p:nvSpPr>
          <p:cNvPr id="3" name="Rectangle: Top Corners Snipped 2">
            <a:extLst>
              <a:ext uri="{FF2B5EF4-FFF2-40B4-BE49-F238E27FC236}">
                <a16:creationId xmlns:a16="http://schemas.microsoft.com/office/drawing/2014/main" id="{CE922558-EFDA-4C43-9F8D-09C61F0BFEB7}"/>
              </a:ext>
            </a:extLst>
          </p:cNvPr>
          <p:cNvSpPr/>
          <p:nvPr/>
        </p:nvSpPr>
        <p:spPr bwMode="auto">
          <a:xfrm>
            <a:off x="733647"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Resist the urge to check email or do other non-class activities</a:t>
            </a:r>
            <a:endParaRPr kumimoji="0" lang="en-US" sz="1800" b="1" i="0" u="none" strike="noStrike" cap="none" normalizeH="0" baseline="0" dirty="0">
              <a:ln>
                <a:noFill/>
              </a:ln>
              <a:solidFill>
                <a:schemeClr val="tx1"/>
              </a:solidFill>
              <a:effectLst/>
              <a:latin typeface="Verdana" pitchFamily="34" charset="0"/>
            </a:endParaRPr>
          </a:p>
        </p:txBody>
      </p:sp>
      <p:sp>
        <p:nvSpPr>
          <p:cNvPr id="5" name="Rectangle: Top Corners Snipped 4">
            <a:extLst>
              <a:ext uri="{FF2B5EF4-FFF2-40B4-BE49-F238E27FC236}">
                <a16:creationId xmlns:a16="http://schemas.microsoft.com/office/drawing/2014/main" id="{DD1B256F-3E18-4899-B04E-F1C5897AD9D3}"/>
              </a:ext>
            </a:extLst>
          </p:cNvPr>
          <p:cNvSpPr/>
          <p:nvPr/>
        </p:nvSpPr>
        <p:spPr bwMode="auto">
          <a:xfrm>
            <a:off x="4328490"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Stay with us through the duration</a:t>
            </a:r>
            <a:endParaRPr kumimoji="0" lang="en-US" sz="1800" b="1" i="0" u="none" strike="noStrike" cap="none" normalizeH="0" baseline="0" dirty="0">
              <a:ln>
                <a:noFill/>
              </a:ln>
              <a:solidFill>
                <a:schemeClr val="tx1"/>
              </a:solidFill>
              <a:effectLst/>
              <a:latin typeface="Verdana" pitchFamily="34" charset="0"/>
            </a:endParaRPr>
          </a:p>
        </p:txBody>
      </p:sp>
      <p:sp>
        <p:nvSpPr>
          <p:cNvPr id="6" name="Rectangle: Top Corners Snipped 5">
            <a:extLst>
              <a:ext uri="{FF2B5EF4-FFF2-40B4-BE49-F238E27FC236}">
                <a16:creationId xmlns:a16="http://schemas.microsoft.com/office/drawing/2014/main" id="{91C4FF08-FE90-484D-9D60-54E06B17AA4E}"/>
              </a:ext>
            </a:extLst>
          </p:cNvPr>
          <p:cNvSpPr/>
          <p:nvPr/>
        </p:nvSpPr>
        <p:spPr bwMode="auto">
          <a:xfrm>
            <a:off x="7923333"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Actively Participate</a:t>
            </a:r>
            <a:endParaRPr kumimoji="0" lang="en-US" sz="1800" b="1"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03995FA-C14D-420E-B052-30EB3798330B}"/>
              </a:ext>
            </a:extLst>
          </p:cNvPr>
          <p:cNvSpPr/>
          <p:nvPr/>
        </p:nvSpPr>
        <p:spPr>
          <a:xfrm>
            <a:off x="2192482" y="5689547"/>
            <a:ext cx="9227127" cy="1077218"/>
          </a:xfrm>
          <a:prstGeom prst="rect">
            <a:avLst/>
          </a:prstGeom>
        </p:spPr>
        <p:txBody>
          <a:bodyPr wrap="square">
            <a:spAutoFit/>
          </a:bodyPr>
          <a:lstStyle/>
          <a:p>
            <a:pPr algn="ctr" eaLnBrk="0" hangingPunct="0"/>
            <a:r>
              <a:rPr lang="en-US" sz="3200" dirty="0"/>
              <a:t>85% of attendees who take the exam pass it within 30 days</a:t>
            </a:r>
          </a:p>
        </p:txBody>
      </p:sp>
    </p:spTree>
    <p:extLst>
      <p:ext uri="{BB962C8B-B14F-4D97-AF65-F5344CB8AC3E}">
        <p14:creationId xmlns:p14="http://schemas.microsoft.com/office/powerpoint/2010/main" val="930652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271104" y="3384551"/>
            <a:ext cx="10014402" cy="2287382"/>
          </a:xfrm>
        </p:spPr>
        <p:txBody>
          <a:bodyPr/>
          <a:lstStyle/>
          <a:p>
            <a:r>
              <a:rPr lang="en-US" sz="4400" dirty="0"/>
              <a:t>Think about how the technologies you learn about can be leveraged in your business!</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Tree>
    <p:extLst>
      <p:ext uri="{BB962C8B-B14F-4D97-AF65-F5344CB8AC3E}">
        <p14:creationId xmlns:p14="http://schemas.microsoft.com/office/powerpoint/2010/main" val="108286082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924A-004D-41B9-BF11-86B46B255415}"/>
              </a:ext>
            </a:extLst>
          </p:cNvPr>
          <p:cNvSpPr>
            <a:spLocks noGrp="1"/>
          </p:cNvSpPr>
          <p:nvPr>
            <p:ph type="title"/>
          </p:nvPr>
        </p:nvSpPr>
        <p:spPr/>
        <p:txBody>
          <a:bodyPr/>
          <a:lstStyle/>
          <a:p>
            <a:r>
              <a:rPr lang="en-US" sz="3200" dirty="0"/>
              <a:t>Attendee Challenge </a:t>
            </a:r>
            <a:r>
              <a:rPr lang="en-US" dirty="0"/>
              <a:t>– What Azure challenges should we tackle?</a:t>
            </a:r>
            <a:br>
              <a:rPr lang="en-US" dirty="0"/>
            </a:br>
            <a:r>
              <a:rPr lang="en-US" sz="3200" dirty="0"/>
              <a:t>What Challenges Are You Facing?</a:t>
            </a:r>
            <a:br>
              <a:rPr lang="en-US" sz="3200" dirty="0"/>
            </a:br>
            <a:r>
              <a:rPr lang="en-US" sz="3200" dirty="0"/>
              <a:t>What ideas do you have for projects?</a:t>
            </a:r>
            <a:endParaRPr lang="en-US" dirty="0"/>
          </a:p>
        </p:txBody>
      </p:sp>
      <p:sp>
        <p:nvSpPr>
          <p:cNvPr id="3" name="Content Placeholder 2">
            <a:extLst>
              <a:ext uri="{FF2B5EF4-FFF2-40B4-BE49-F238E27FC236}">
                <a16:creationId xmlns:a16="http://schemas.microsoft.com/office/drawing/2014/main" id="{0650CD24-E0F6-4EAE-8CDE-5B07ACA1F82A}"/>
              </a:ext>
            </a:extLst>
          </p:cNvPr>
          <p:cNvSpPr>
            <a:spLocks noGrp="1"/>
          </p:cNvSpPr>
          <p:nvPr>
            <p:ph idx="1"/>
          </p:nvPr>
        </p:nvSpPr>
        <p:spPr/>
        <p:txBody>
          <a:bodyPr/>
          <a:lstStyle/>
          <a:p>
            <a:pPr marL="0" indent="0">
              <a:buNone/>
            </a:pPr>
            <a:r>
              <a:rPr lang="en-US" dirty="0"/>
              <a:t>Examples: </a:t>
            </a:r>
          </a:p>
          <a:p>
            <a:r>
              <a:rPr lang="en-US" sz="2000" dirty="0"/>
              <a:t>Contoso Purchases Fabrikam and needs to Migrate Fabrikam to Contoso or Azure</a:t>
            </a:r>
          </a:p>
          <a:p>
            <a:r>
              <a:rPr lang="en-US" sz="2000" dirty="0"/>
              <a:t>How to Architect Networks Using Isolation Security Zones to Enhance Security Posture When Moving to Azure</a:t>
            </a:r>
          </a:p>
          <a:p>
            <a:r>
              <a:rPr lang="en-US" sz="2000" dirty="0"/>
              <a:t>What challenges are YOU facing?</a:t>
            </a:r>
          </a:p>
          <a:p>
            <a:endParaRPr lang="en-US" sz="1600" dirty="0"/>
          </a:p>
          <a:p>
            <a:endParaRPr lang="en-US" sz="1600" dirty="0"/>
          </a:p>
          <a:p>
            <a:pPr marL="0" indent="0">
              <a:buNone/>
            </a:pPr>
            <a:r>
              <a:rPr lang="en-US" sz="3200" dirty="0"/>
              <a:t>This is where you get the most out of this event!!!!</a:t>
            </a:r>
          </a:p>
        </p:txBody>
      </p:sp>
      <p:sp>
        <p:nvSpPr>
          <p:cNvPr id="4" name="Text Placeholder 3">
            <a:extLst>
              <a:ext uri="{FF2B5EF4-FFF2-40B4-BE49-F238E27FC236}">
                <a16:creationId xmlns:a16="http://schemas.microsoft.com/office/drawing/2014/main" id="{4E2C55FB-22E2-478F-9604-E02014DC97AA}"/>
              </a:ext>
            </a:extLst>
          </p:cNvPr>
          <p:cNvSpPr>
            <a:spLocks noGrp="1"/>
          </p:cNvSpPr>
          <p:nvPr>
            <p:ph type="body" sz="quarter" idx="10"/>
          </p:nvPr>
        </p:nvSpPr>
        <p:spPr/>
        <p:txBody>
          <a:bodyPr/>
          <a:lstStyle/>
          <a:p>
            <a:endParaRPr lang="en-US"/>
          </a:p>
        </p:txBody>
      </p:sp>
      <p:sp>
        <p:nvSpPr>
          <p:cNvPr id="5" name="Double Wave 4">
            <a:extLst>
              <a:ext uri="{FF2B5EF4-FFF2-40B4-BE49-F238E27FC236}">
                <a16:creationId xmlns:a16="http://schemas.microsoft.com/office/drawing/2014/main" id="{9EC1E62F-B666-4DCC-AC56-E9A1AADF772F}"/>
              </a:ext>
            </a:extLst>
          </p:cNvPr>
          <p:cNvSpPr/>
          <p:nvPr/>
        </p:nvSpPr>
        <p:spPr bwMode="auto">
          <a:xfrm>
            <a:off x="12192000" y="4667913"/>
            <a:ext cx="4637334" cy="1497477"/>
          </a:xfrm>
          <a:prstGeom prst="doubleWave">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a:t>Parking Lot </a:t>
            </a:r>
          </a:p>
          <a:p>
            <a:pPr marL="0" marR="0" indent="0" algn="ctr" defTabSz="914400" rtl="0" eaLnBrk="0" fontAlgn="base" latinLnBrk="0" hangingPunct="0">
              <a:lnSpc>
                <a:spcPct val="100000"/>
              </a:lnSpc>
              <a:spcBef>
                <a:spcPct val="0"/>
              </a:spcBef>
              <a:spcAft>
                <a:spcPct val="0"/>
              </a:spcAft>
              <a:buClrTx/>
              <a:buSzTx/>
              <a:buFontTx/>
              <a:buNone/>
              <a:tabLst/>
            </a:pPr>
            <a:r>
              <a:rPr lang="en-US" sz="3600" dirty="0"/>
              <a:t>Post It Notes</a:t>
            </a:r>
            <a:endParaRPr kumimoji="0" lang="en-US" sz="36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5765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Making it REAL!!!</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ext uri="{D42A27DB-BD31-4B8C-83A1-F6EECF244321}">
                <p14:modId xmlns:p14="http://schemas.microsoft.com/office/powerpoint/2010/main" val="4289443074"/>
              </p:ext>
            </p:extLst>
          </p:nvPr>
        </p:nvGraphicFramePr>
        <p:xfrm>
          <a:off x="348251" y="2328161"/>
          <a:ext cx="5501390" cy="424064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800" b="1" kern="1200" dirty="0">
                          <a:effectLst/>
                        </a:rPr>
                        <a:t>Making it Real with Practical Application – Brainstorming &amp; Labs</a:t>
                      </a:r>
                      <a:endParaRPr lang="en-US" sz="1800" b="1"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6456088" y="5804850"/>
            <a:ext cx="4195379"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2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200" b="0" dirty="0">
                <a:latin typeface="Calibri Light" panose="020F0302020204030204" pitchFamily="34" charset="0"/>
                <a:ea typeface="Times New Roman" panose="02020603050405020304" pitchFamily="18" charset="0"/>
                <a:cs typeface="Calibri Light" panose="020F0302020204030204" pitchFamily="34" charset="0"/>
              </a:rPr>
              <a:t>:   1st Floor - Washington</a:t>
            </a:r>
            <a:endParaRPr lang="en-US" altLang="en-US" sz="300" b="0" dirty="0"/>
          </a:p>
          <a:p>
            <a:pPr eaLnBrk="0" hangingPunct="0"/>
            <a:r>
              <a:rPr lang="en-US" altLang="en-US" sz="12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200" dirty="0">
                <a:latin typeface="Calibri Light" panose="020F0302020204030204" pitchFamily="34" charset="0"/>
                <a:cs typeface="Calibri Light" panose="020F0302020204030204" pitchFamily="34" charset="0"/>
              </a:rPr>
              <a:t>Content:</a:t>
            </a:r>
            <a:r>
              <a:rPr lang="en-US" altLang="en-US" sz="1200" b="0" dirty="0">
                <a:latin typeface="Calibri Light" panose="020F0302020204030204" pitchFamily="34" charset="0"/>
                <a:cs typeface="Calibri Light" panose="020F0302020204030204" pitchFamily="34" charset="0"/>
              </a:rPr>
              <a:t> </a:t>
            </a:r>
            <a:r>
              <a:rPr lang="en-US" altLang="en-US" sz="12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2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ext uri="{D42A27DB-BD31-4B8C-83A1-F6EECF244321}">
                <p14:modId xmlns:p14="http://schemas.microsoft.com/office/powerpoint/2010/main" val="1100406035"/>
              </p:ext>
            </p:extLst>
          </p:nvPr>
        </p:nvGraphicFramePr>
        <p:xfrm>
          <a:off x="5923192" y="2343920"/>
          <a:ext cx="5858175" cy="3611924"/>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800" b="1" kern="1200" dirty="0">
                          <a:effectLst/>
                        </a:rPr>
                        <a:t>Making it Real: Whiteboarding</a:t>
                      </a:r>
                      <a:endParaRPr lang="en-US" sz="1800" b="1"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800" b="1" kern="1200" dirty="0">
                          <a:effectLst/>
                        </a:rPr>
                        <a:t>Making it Real: Architecting Real World Solutions – Whiteboarding</a:t>
                      </a:r>
                      <a:endParaRPr lang="en-US" sz="1800" b="1"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3" name="Rectangle 2">
            <a:extLst>
              <a:ext uri="{FF2B5EF4-FFF2-40B4-BE49-F238E27FC236}">
                <a16:creationId xmlns:a16="http://schemas.microsoft.com/office/drawing/2014/main" id="{AFFCA02C-D337-4BE1-B27F-7C5EF7D8EA5A}"/>
              </a:ext>
            </a:extLst>
          </p:cNvPr>
          <p:cNvSpPr/>
          <p:nvPr/>
        </p:nvSpPr>
        <p:spPr bwMode="auto">
          <a:xfrm>
            <a:off x="0" y="-13667"/>
            <a:ext cx="12192000" cy="998378"/>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Verdana" pitchFamily="34" charset="0"/>
              </a:rPr>
              <a:t>Making It REAL!!!</a:t>
            </a:r>
          </a:p>
        </p:txBody>
      </p:sp>
    </p:spTree>
    <p:extLst>
      <p:ext uri="{BB962C8B-B14F-4D97-AF65-F5344CB8AC3E}">
        <p14:creationId xmlns:p14="http://schemas.microsoft.com/office/powerpoint/2010/main" val="273862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0"/>
          </p:nvPr>
        </p:nvSpPr>
        <p:spPr/>
        <p:txBody>
          <a:bodyPr/>
          <a:lstStyle/>
          <a:p>
            <a:r>
              <a:rPr lang="en-US" sz="4400" dirty="0"/>
              <a:t>Think about how the technologies you learn about can be leveraged in your business!</a:t>
            </a:r>
          </a:p>
        </p:txBody>
      </p:sp>
      <p:sp>
        <p:nvSpPr>
          <p:cNvPr id="3" name="Text Placeholder 2">
            <a:extLst>
              <a:ext uri="{FF2B5EF4-FFF2-40B4-BE49-F238E27FC236}">
                <a16:creationId xmlns:a16="http://schemas.microsoft.com/office/drawing/2014/main" id="{1D358A2B-9812-43CD-889D-503F8806C7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85167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2462</Words>
  <Application>Microsoft Office PowerPoint</Application>
  <PresentationFormat>Widescreen</PresentationFormat>
  <Paragraphs>441</Paragraphs>
  <Slides>29</Slides>
  <Notes>18</Notes>
  <HiddenSlides>2</HiddenSlides>
  <MMClips>2</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Consolas</vt:lpstr>
      <vt:lpstr>Symbol</vt:lpstr>
      <vt:lpstr>Segoe UI</vt:lpstr>
      <vt:lpstr>Courier New</vt:lpstr>
      <vt:lpstr>Calibri Light</vt:lpstr>
      <vt:lpstr>Verdana</vt:lpstr>
      <vt:lpstr>Arial</vt:lpstr>
      <vt:lpstr>Wingdings</vt:lpstr>
      <vt:lpstr>Segoe UI Light</vt:lpstr>
      <vt:lpstr>Times New Roman</vt:lpstr>
      <vt:lpstr>Segoe Light</vt:lpstr>
      <vt:lpstr>Calibri</vt:lpstr>
      <vt:lpstr>GuruSkill</vt:lpstr>
      <vt:lpstr>NG_MOC_Core_ModuleNew2</vt:lpstr>
      <vt:lpstr>Exam 70-535 Architecting Microsoft Azure Solutions Data &amp; Cloud Skill Up Workshop - Azure Fundamentals </vt:lpstr>
      <vt:lpstr>Agenda and Logistics 70-535 Architecting Azure Solutions</vt:lpstr>
      <vt:lpstr>Show of Hands…</vt:lpstr>
      <vt:lpstr>Make the most of the event…</vt:lpstr>
      <vt:lpstr>Attendee Challenge – What Azure challenges should we tackle? What Challenges Are You Facing? What ideas do you have for projects?</vt:lpstr>
      <vt:lpstr>Making it REAL!!!</vt:lpstr>
      <vt:lpstr>We have exam vouchers!!!</vt:lpstr>
      <vt:lpstr>Getting Started Labs https://docs.microsoft.com/en-us/azure/#get-started </vt:lpstr>
      <vt:lpstr>Make the most of the event…</vt:lpstr>
      <vt:lpstr>Voting: Show of Hands</vt:lpstr>
      <vt:lpstr>Voting: Show of Hands</vt:lpstr>
      <vt:lpstr>Voting: Show of Hands</vt:lpstr>
      <vt:lpstr>Following slides are NOT for the morning.  They are Making it real</vt:lpstr>
      <vt:lpstr>Program Roadmap</vt:lpstr>
      <vt:lpstr>Parking Lot  Speaker Panel</vt:lpstr>
      <vt:lpstr>AWS to Azure Services Comparison</vt:lpstr>
      <vt:lpstr>Always Free Services</vt:lpstr>
      <vt:lpstr>Azure Capacity Planning</vt:lpstr>
      <vt:lpstr>PowerPoint Presentation</vt:lpstr>
      <vt:lpstr>PowerPoint Presentation</vt:lpstr>
      <vt:lpstr>Post Event Wrap/Up</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2018-05-17T14:03:32Z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